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1" r:id="rId6"/>
    <p:sldId id="274" r:id="rId7"/>
    <p:sldId id="264" r:id="rId8"/>
    <p:sldId id="275" r:id="rId9"/>
    <p:sldId id="265" r:id="rId10"/>
    <p:sldId id="270" r:id="rId11"/>
    <p:sldId id="267" r:id="rId12"/>
    <p:sldId id="268" r:id="rId13"/>
    <p:sldId id="269" r:id="rId14"/>
    <p:sldId id="263" r:id="rId15"/>
    <p:sldId id="266" r:id="rId16"/>
    <p:sldId id="261" r:id="rId17"/>
    <p:sldId id="262" r:id="rId18"/>
    <p:sldId id="273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8CE24-EAEB-4347-8097-1F4AA9154E90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3B042-7CED-42BC-9843-386459A7F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26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Getting your hospital ready for a surge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Nwando Anyaoku, md, Mph, </a:t>
            </a:r>
            <a:r>
              <a:rPr lang="en-US" sz="2800" b="1" dirty="0" smtClean="0"/>
              <a:t>MBA</a:t>
            </a:r>
          </a:p>
          <a:p>
            <a:r>
              <a:rPr lang="en-US" sz="2100" dirty="0" smtClean="0"/>
              <a:t>Executive Medical Director Pediatrics </a:t>
            </a:r>
            <a:r>
              <a:rPr lang="en-US" sz="2100" dirty="0" smtClean="0"/>
              <a:t>Swedish Health Services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89429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3" y="0"/>
            <a:ext cx="11049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3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67" t="20120" r="2326" b="14012"/>
          <a:stretch/>
        </p:blipFill>
        <p:spPr>
          <a:xfrm>
            <a:off x="1160905" y="830935"/>
            <a:ext cx="10020072" cy="54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1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and COVID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Incidence in children lower than adults </a:t>
            </a:r>
          </a:p>
          <a:p>
            <a:r>
              <a:rPr lang="en-US" dirty="0" smtClean="0"/>
              <a:t>Pathway of care for children</a:t>
            </a:r>
          </a:p>
          <a:p>
            <a:pPr lvl="1"/>
            <a:r>
              <a:rPr lang="en-US" dirty="0" smtClean="0"/>
              <a:t>In ER, Inpatient, Ambulatory settings</a:t>
            </a:r>
          </a:p>
          <a:p>
            <a:r>
              <a:rPr lang="en-US" dirty="0" smtClean="0"/>
              <a:t>Preadmission testing of child and parent</a:t>
            </a:r>
          </a:p>
          <a:p>
            <a:r>
              <a:rPr lang="en-US" dirty="0" smtClean="0"/>
              <a:t>Exception to general hospital policy – allows 2 visitors</a:t>
            </a:r>
          </a:p>
          <a:p>
            <a:r>
              <a:rPr lang="en-US" dirty="0" smtClean="0"/>
              <a:t>Crisis standards of care</a:t>
            </a:r>
          </a:p>
          <a:p>
            <a:pPr lvl="1"/>
            <a:r>
              <a:rPr lang="en-US" dirty="0" smtClean="0"/>
              <a:t>Plan to consolidate pediatric hospital care to children’s hospitals</a:t>
            </a:r>
          </a:p>
          <a:p>
            <a:pPr lvl="1"/>
            <a:r>
              <a:rPr lang="en-US" dirty="0" smtClean="0"/>
              <a:t>Free up hospital beds and vents for adult patients</a:t>
            </a:r>
          </a:p>
        </p:txBody>
      </p:sp>
    </p:spTree>
    <p:extLst>
      <p:ext uri="{BB962C8B-B14F-4D97-AF65-F5344CB8AC3E}">
        <p14:creationId xmlns:p14="http://schemas.microsoft.com/office/powerpoint/2010/main" val="365332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and Childbirth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84507"/>
            <a:ext cx="8946541" cy="46815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Special isolation rooms</a:t>
            </a:r>
          </a:p>
          <a:p>
            <a:r>
              <a:rPr lang="en-US" dirty="0" smtClean="0"/>
              <a:t>Pre-admission testing for pregnant moms especially C-sections</a:t>
            </a:r>
          </a:p>
          <a:p>
            <a:pPr lvl="1"/>
            <a:r>
              <a:rPr lang="en-US" dirty="0" smtClean="0"/>
              <a:t>Not required for vaginal</a:t>
            </a:r>
          </a:p>
          <a:p>
            <a:r>
              <a:rPr lang="en-US" dirty="0" smtClean="0"/>
              <a:t>Management of newborn of COVID positive mom</a:t>
            </a:r>
          </a:p>
          <a:p>
            <a:pPr lvl="1"/>
            <a:r>
              <a:rPr lang="en-US" dirty="0" smtClean="0"/>
              <a:t>Initially recommended separating from mom </a:t>
            </a:r>
          </a:p>
          <a:p>
            <a:pPr lvl="1"/>
            <a:r>
              <a:rPr lang="en-US" dirty="0" smtClean="0"/>
              <a:t>Not required</a:t>
            </a:r>
          </a:p>
          <a:p>
            <a:pPr lvl="1"/>
            <a:r>
              <a:rPr lang="en-US" dirty="0" smtClean="0"/>
              <a:t>Attention to sanitizing space</a:t>
            </a:r>
          </a:p>
          <a:p>
            <a:pPr lvl="1"/>
            <a:r>
              <a:rPr lang="en-US" dirty="0" smtClean="0"/>
              <a:t>Follow up testing of newborn</a:t>
            </a:r>
          </a:p>
          <a:p>
            <a:r>
              <a:rPr lang="en-US" dirty="0" smtClean="0"/>
              <a:t>Planning for rapid discharge</a:t>
            </a:r>
          </a:p>
          <a:p>
            <a:r>
              <a:rPr lang="en-US" dirty="0" smtClean="0"/>
              <a:t>Visiting policy </a:t>
            </a:r>
          </a:p>
          <a:p>
            <a:pPr lvl="1"/>
            <a:r>
              <a:rPr lang="en-US" dirty="0" smtClean="0"/>
              <a:t>Exception to hospital policy: 2 allowed</a:t>
            </a:r>
          </a:p>
          <a:p>
            <a:pPr lvl="1"/>
            <a:r>
              <a:rPr lang="en-US" dirty="0" smtClean="0"/>
              <a:t>Testing partners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9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3 major lessons learned from our experience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Communicate clearly and often</a:t>
            </a:r>
          </a:p>
          <a:p>
            <a:pPr lvl="1"/>
            <a:r>
              <a:rPr lang="en-US" sz="2800" dirty="0" smtClean="0"/>
              <a:t>Delegate authority</a:t>
            </a:r>
          </a:p>
          <a:p>
            <a:pPr lvl="1"/>
            <a:r>
              <a:rPr lang="en-US" sz="2800" dirty="0" smtClean="0"/>
              <a:t>Focus on people and sustainability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362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776287"/>
            <a:ext cx="111061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2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0"/>
            <a:ext cx="787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6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930" y="0"/>
            <a:ext cx="7558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51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4168"/>
          </a:xfrm>
        </p:spPr>
        <p:txBody>
          <a:bodyPr/>
          <a:lstStyle/>
          <a:p>
            <a:r>
              <a:rPr lang="en-US" dirty="0" smtClean="0"/>
              <a:t>Incoming…..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US COVID19 case was admitted to a facility just about 20 miles north of Swedish hospital in January 2020</a:t>
            </a:r>
          </a:p>
          <a:p>
            <a:r>
              <a:rPr lang="en-US" dirty="0" smtClean="0"/>
              <a:t>By March the virus was spreading rapidly and the now famous UW IHME model predicted that our health system may soon be overwhelmed</a:t>
            </a:r>
          </a:p>
          <a:p>
            <a:r>
              <a:rPr lang="en-US" dirty="0" smtClean="0"/>
              <a:t>The WHO declared a global pandemic and the governor of WA issued a statewide stay at home order</a:t>
            </a:r>
          </a:p>
          <a:p>
            <a:r>
              <a:rPr lang="en-US" dirty="0" smtClean="0"/>
              <a:t>A lot was unknown. Fear, rumors and anxiety were extremely 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1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65" y="353863"/>
            <a:ext cx="9404723" cy="1400530"/>
          </a:xfrm>
        </p:spPr>
        <p:txBody>
          <a:bodyPr/>
          <a:lstStyle/>
          <a:p>
            <a:r>
              <a:rPr lang="en-US" dirty="0" smtClean="0"/>
              <a:t>Planning in chaos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response Swedish activated our Hospital Incident Command System (HICS)</a:t>
            </a:r>
          </a:p>
          <a:p>
            <a:r>
              <a:rPr lang="en-US" dirty="0" smtClean="0"/>
              <a:t>The HICS structure is a model for emergency preparedness for hospitals which was developed in California</a:t>
            </a:r>
          </a:p>
          <a:p>
            <a:r>
              <a:rPr lang="en-US" dirty="0" smtClean="0"/>
              <a:t>The goal is to provide structure and order in situations of chaos</a:t>
            </a:r>
          </a:p>
          <a:p>
            <a:r>
              <a:rPr lang="en-US" dirty="0" smtClean="0"/>
              <a:t>The fundamental structure of HICS has 5 or 6 major components</a:t>
            </a:r>
          </a:p>
          <a:p>
            <a:pPr lvl="1"/>
            <a:r>
              <a:rPr lang="en-US" dirty="0" smtClean="0"/>
              <a:t>The components can be adapted or filled out based on your own local resources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SPACE * STAFF * STUFF</a:t>
            </a:r>
          </a:p>
        </p:txBody>
      </p:sp>
    </p:spTree>
    <p:extLst>
      <p:ext uri="{BB962C8B-B14F-4D97-AF65-F5344CB8AC3E}">
        <p14:creationId xmlns:p14="http://schemas.microsoft.com/office/powerpoint/2010/main" val="370705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urrents.plos.org/disasters/files/2014/11/Figur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7" y="1544595"/>
            <a:ext cx="9401838" cy="41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7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SMG Incident Command Center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Incident </a:t>
            </a:r>
            <a:r>
              <a:rPr lang="en-US" b="1" dirty="0"/>
              <a:t>Commander </a:t>
            </a:r>
            <a:r>
              <a:rPr lang="en-US" dirty="0"/>
              <a:t>– person responsible for overseeing and directing actions/resources. </a:t>
            </a: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/>
              <a:t>Operations officer- </a:t>
            </a:r>
            <a:r>
              <a:rPr lang="en-US" dirty="0"/>
              <a:t>person responsible for managing any patient/family impact or medical related issues. </a:t>
            </a:r>
            <a:endParaRPr lang="en-US" dirty="0" smtClean="0"/>
          </a:p>
          <a:p>
            <a:r>
              <a:rPr lang="en-US" b="1" dirty="0" smtClean="0"/>
              <a:t>Information </a:t>
            </a:r>
            <a:r>
              <a:rPr lang="en-US" b="1" dirty="0"/>
              <a:t>officer- </a:t>
            </a:r>
            <a:r>
              <a:rPr lang="en-US" dirty="0"/>
              <a:t>person responsible for any communications for internal and external groups. </a:t>
            </a:r>
          </a:p>
          <a:p>
            <a:r>
              <a:rPr lang="en-US" dirty="0" smtClean="0"/>
              <a:t> </a:t>
            </a:r>
            <a:r>
              <a:rPr lang="en-US" b="1" dirty="0"/>
              <a:t>Safety officer </a:t>
            </a:r>
            <a:r>
              <a:rPr lang="en-US" dirty="0"/>
              <a:t>- person responsible for overseeing any safety issues for staff, patients, and visitors and liaison with security. </a:t>
            </a:r>
          </a:p>
          <a:p>
            <a:r>
              <a:rPr lang="en-US" b="1" dirty="0" smtClean="0"/>
              <a:t>Logistics </a:t>
            </a:r>
            <a:r>
              <a:rPr lang="en-US" b="1" dirty="0"/>
              <a:t>and Finance officer- </a:t>
            </a:r>
            <a:r>
              <a:rPr lang="en-US" dirty="0"/>
              <a:t>person responsible for ensuring resources and finances meet the operational objectives. </a:t>
            </a:r>
          </a:p>
          <a:p>
            <a:r>
              <a:rPr lang="en-US" b="1" dirty="0" smtClean="0"/>
              <a:t>Planning </a:t>
            </a:r>
            <a:r>
              <a:rPr lang="en-US" b="1" dirty="0"/>
              <a:t>officer- </a:t>
            </a:r>
            <a:r>
              <a:rPr lang="en-US" dirty="0"/>
              <a:t>person responsible for tracking, documenting plan and managing information back to the teams.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9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1" y="-119569"/>
            <a:ext cx="6017595" cy="697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6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506" y="0"/>
            <a:ext cx="5278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8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08" y="452718"/>
            <a:ext cx="9395926" cy="832385"/>
          </a:xfrm>
        </p:spPr>
        <p:txBody>
          <a:bodyPr/>
          <a:lstStyle/>
          <a:p>
            <a:r>
              <a:rPr lang="en-US" dirty="0" smtClean="0"/>
              <a:t>Some areas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6314"/>
            <a:ext cx="8947522" cy="48520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Covid19 epidemiology and clinical information</a:t>
            </a:r>
          </a:p>
          <a:p>
            <a:r>
              <a:rPr lang="en-US" dirty="0" smtClean="0"/>
              <a:t>Bed and ventilator management</a:t>
            </a:r>
          </a:p>
          <a:p>
            <a:r>
              <a:rPr lang="en-US" dirty="0" smtClean="0"/>
              <a:t>Staffing management</a:t>
            </a:r>
          </a:p>
          <a:p>
            <a:r>
              <a:rPr lang="en-US" dirty="0" smtClean="0"/>
              <a:t>Visitor policies &amp; </a:t>
            </a:r>
            <a:r>
              <a:rPr lang="en-US" dirty="0"/>
              <a:t>Testing protocols</a:t>
            </a:r>
          </a:p>
          <a:p>
            <a:r>
              <a:rPr lang="en-US" dirty="0" smtClean="0"/>
              <a:t>Town halls </a:t>
            </a:r>
            <a:r>
              <a:rPr lang="en-US" smtClean="0"/>
              <a:t>(virtual)</a:t>
            </a:r>
            <a:endParaRPr lang="en-US" dirty="0" smtClean="0"/>
          </a:p>
          <a:p>
            <a:r>
              <a:rPr lang="en-US" dirty="0" smtClean="0"/>
              <a:t>Infection control policies</a:t>
            </a:r>
          </a:p>
          <a:p>
            <a:r>
              <a:rPr lang="en-US" dirty="0" smtClean="0"/>
              <a:t>Care pathways</a:t>
            </a:r>
          </a:p>
          <a:p>
            <a:r>
              <a:rPr lang="en-US" dirty="0" smtClean="0"/>
              <a:t>PPE and supply chain issues</a:t>
            </a:r>
          </a:p>
          <a:p>
            <a:r>
              <a:rPr lang="en-US" dirty="0" smtClean="0"/>
              <a:t>Communication: Internal and external</a:t>
            </a:r>
          </a:p>
          <a:p>
            <a:r>
              <a:rPr lang="en-US" dirty="0" smtClean="0"/>
              <a:t>Liaison with other organizations and government</a:t>
            </a:r>
          </a:p>
          <a:p>
            <a:r>
              <a:rPr lang="en-US" dirty="0" smtClean="0"/>
              <a:t>Staff (caregiver) wellbeing</a:t>
            </a:r>
          </a:p>
          <a:p>
            <a:r>
              <a:rPr lang="en-US" dirty="0" smtClean="0"/>
              <a:t>Community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8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016" y="930902"/>
            <a:ext cx="8810368" cy="43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72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4CAAB74-8CC2-4436-B99D-42F7B2FC30D6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567</TotalTime>
  <Words>463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</vt:lpstr>
      <vt:lpstr>Getting your hospital ready for a surge</vt:lpstr>
      <vt:lpstr>Incoming…..</vt:lpstr>
      <vt:lpstr>Planning in chaos</vt:lpstr>
      <vt:lpstr>PowerPoint Presentation</vt:lpstr>
      <vt:lpstr>SMG Incident Command Center  </vt:lpstr>
      <vt:lpstr>PowerPoint Presentation</vt:lpstr>
      <vt:lpstr>PowerPoint Presentation</vt:lpstr>
      <vt:lpstr>Some areas of attention</vt:lpstr>
      <vt:lpstr>PowerPoint Presentation</vt:lpstr>
      <vt:lpstr>PowerPoint Presentation</vt:lpstr>
      <vt:lpstr>PowerPoint Presentation</vt:lpstr>
      <vt:lpstr>Children and COVID Planning</vt:lpstr>
      <vt:lpstr>Pregnancy and Childbirth Planning</vt:lpstr>
      <vt:lpstr>Lessons Learned</vt:lpstr>
      <vt:lpstr>PowerPoint Presentation</vt:lpstr>
      <vt:lpstr>PowerPoint Presentation</vt:lpstr>
      <vt:lpstr>PowerPoint Presentation</vt:lpstr>
      <vt:lpstr>Thank you!</vt:lpstr>
    </vt:vector>
  </TitlesOfParts>
  <Company>Providence Health &amp;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your hospital prepared for a surge?</dc:title>
  <dc:creator>Anyaoku, Nwando A</dc:creator>
  <cp:lastModifiedBy>Anyaoku, Nwando A</cp:lastModifiedBy>
  <cp:revision>28</cp:revision>
  <cp:lastPrinted>2020-07-17T21:32:29Z</cp:lastPrinted>
  <dcterms:created xsi:type="dcterms:W3CDTF">2020-07-16T15:27:54Z</dcterms:created>
  <dcterms:modified xsi:type="dcterms:W3CDTF">2020-07-17T21:52:22Z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a905b5-8388-4a05-b89a-55e43f7b4d00_Enabled">
    <vt:lpwstr>true</vt:lpwstr>
  </property>
  <property fmtid="{D5CDD505-2E9C-101B-9397-08002B2CF9AE}" pid="3" name="MSIP_Label_11a905b5-8388-4a05-b89a-55e43f7b4d00_SetDate">
    <vt:lpwstr>2020-07-16T16:22:18Z</vt:lpwstr>
  </property>
  <property fmtid="{D5CDD505-2E9C-101B-9397-08002B2CF9AE}" pid="4" name="MSIP_Label_11a905b5-8388-4a05-b89a-55e43f7b4d00_Method">
    <vt:lpwstr>Standard</vt:lpwstr>
  </property>
  <property fmtid="{D5CDD505-2E9C-101B-9397-08002B2CF9AE}" pid="5" name="MSIP_Label_11a905b5-8388-4a05-b89a-55e43f7b4d00_Name">
    <vt:lpwstr>General</vt:lpwstr>
  </property>
  <property fmtid="{D5CDD505-2E9C-101B-9397-08002B2CF9AE}" pid="6" name="MSIP_Label_11a905b5-8388-4a05-b89a-55e43f7b4d00_SiteId">
    <vt:lpwstr>2e319086-9a26-46a3-865f-615bed576786</vt:lpwstr>
  </property>
  <property fmtid="{D5CDD505-2E9C-101B-9397-08002B2CF9AE}" pid="7" name="MSIP_Label_11a905b5-8388-4a05-b89a-55e43f7b4d00_ActionId">
    <vt:lpwstr>ef039304-af06-4276-934c-cf346089bd2c</vt:lpwstr>
  </property>
  <property fmtid="{D5CDD505-2E9C-101B-9397-08002B2CF9AE}" pid="8" name="MSIP_Label_11a905b5-8388-4a05-b89a-55e43f7b4d00_ContentBits">
    <vt:lpwstr>0</vt:lpwstr>
  </property>
</Properties>
</file>